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5"/>
  </p:notesMasterIdLst>
  <p:sldIdLst>
    <p:sldId id="2302" r:id="rId2"/>
    <p:sldId id="2300" r:id="rId3"/>
    <p:sldId id="2290" r:id="rId4"/>
    <p:sldId id="2291" r:id="rId5"/>
    <p:sldId id="2292" r:id="rId6"/>
    <p:sldId id="2293" r:id="rId7"/>
    <p:sldId id="2294" r:id="rId8"/>
    <p:sldId id="2295" r:id="rId9"/>
    <p:sldId id="2296" r:id="rId10"/>
    <p:sldId id="2297" r:id="rId11"/>
    <p:sldId id="2299" r:id="rId12"/>
    <p:sldId id="2298" r:id="rId13"/>
    <p:sldId id="2301" r:id="rId14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 Sungnam" initials="AS" lastIdx="3" clrIdx="0">
    <p:extLst>
      <p:ext uri="{19B8F6BF-5375-455C-9EA6-DF929625EA0E}">
        <p15:presenceInfo xmlns:p15="http://schemas.microsoft.com/office/powerpoint/2012/main" userId="baf779ee41b946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BE5D6"/>
    <a:srgbClr val="2F528F"/>
    <a:srgbClr val="DAE3F3"/>
    <a:srgbClr val="E2F0D9"/>
    <a:srgbClr val="00FFFF"/>
    <a:srgbClr val="00FF00"/>
    <a:srgbClr val="8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9" autoAdjust="0"/>
    <p:restoredTop sz="94118" autoAdjust="0"/>
  </p:normalViewPr>
  <p:slideViewPr>
    <p:cSldViewPr snapToGrid="0">
      <p:cViewPr varScale="1">
        <p:scale>
          <a:sx n="105" d="100"/>
          <a:sy n="105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8055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8055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r">
              <a:defRPr sz="1200"/>
            </a:lvl1pPr>
          </a:lstStyle>
          <a:p>
            <a:fld id="{33D824FA-5FD0-4DC1-9D6B-598EACCE7B54}" type="datetimeFigureOut">
              <a:rPr lang="ko-KR" altLang="en-US" smtClean="0"/>
              <a:t>2025-01-05(Sun)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75" tIns="45638" rIns="91275" bIns="456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1275" tIns="45638" rIns="91275" bIns="456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60" cy="498054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60" cy="498054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r">
              <a:defRPr sz="1200"/>
            </a:lvl1pPr>
          </a:lstStyle>
          <a:p>
            <a:fld id="{D0856071-A059-4A14-AA13-A08DF5098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8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7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15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61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8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4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843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78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1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2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2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6071-A059-4A14-AA13-A08DF5098B0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7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8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5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33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B315CD-AFA0-4E71-89D4-AB3BBB3A6ECB}"/>
              </a:ext>
            </a:extLst>
          </p:cNvPr>
          <p:cNvSpPr/>
          <p:nvPr userDrawn="1"/>
        </p:nvSpPr>
        <p:spPr>
          <a:xfrm>
            <a:off x="570018" y="939801"/>
            <a:ext cx="11051964" cy="5331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83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52">
          <p15:clr>
            <a:srgbClr val="FBAE40"/>
          </p15:clr>
        </p15:guide>
        <p15:guide id="4" pos="7310">
          <p15:clr>
            <a:srgbClr val="FBAE40"/>
          </p15:clr>
        </p15:guide>
        <p15:guide id="5" orient="horz" pos="595">
          <p15:clr>
            <a:srgbClr val="FBAE40"/>
          </p15:clr>
        </p15:guide>
        <p15:guide id="6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8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6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7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6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6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A11B292-C890-84B5-1FF3-CE819C3A6AF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52229" y="6495902"/>
            <a:ext cx="378410" cy="283906"/>
          </a:xfrm>
          <a:prstGeom prst="rect">
            <a:avLst/>
          </a:prstGeom>
          <a:ln/>
        </p:spPr>
        <p:txBody>
          <a:bodyPr wrap="none" lIns="108000" tIns="72000" rIns="108000" bIns="72000" anchor="ctr">
            <a:spAutoFit/>
          </a:bodyPr>
          <a:lstStyle>
            <a:lvl1pPr>
              <a:defRPr/>
            </a:lvl1pPr>
          </a:lstStyle>
          <a:p>
            <a:pPr marL="0" marR="0" lvl="0" indent="0" algn="r" defTabSz="10692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4315-3D76-4F4F-A159-C63D91E252AF}" type="slidenum">
              <a:rPr lang="en-US" altLang="ko-KR" sz="900" kern="120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pPr marL="0" marR="0" lvl="0" indent="0" algn="r" defTabSz="106929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ko-KR" sz="900" kern="1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56A260D-1FFA-6FC7-06A6-3189E20331F3}"/>
              </a:ext>
            </a:extLst>
          </p:cNvPr>
          <p:cNvCxnSpPr/>
          <p:nvPr userDrawn="1"/>
        </p:nvCxnSpPr>
        <p:spPr>
          <a:xfrm>
            <a:off x="255000" y="6510538"/>
            <a:ext cx="11682000" cy="0"/>
          </a:xfrm>
          <a:prstGeom prst="line">
            <a:avLst/>
          </a:prstGeom>
          <a:ln w="63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EEF36-0990-9313-D156-DFE11838449B}"/>
              </a:ext>
            </a:extLst>
          </p:cNvPr>
          <p:cNvCxnSpPr/>
          <p:nvPr userDrawn="1"/>
        </p:nvCxnSpPr>
        <p:spPr>
          <a:xfrm>
            <a:off x="255000" y="709948"/>
            <a:ext cx="11682000" cy="0"/>
          </a:xfrm>
          <a:prstGeom prst="line">
            <a:avLst/>
          </a:prstGeom>
          <a:ln w="63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2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9716586-AE9F-E17D-ED34-63F18B8A14FB}"/>
              </a:ext>
            </a:extLst>
          </p:cNvPr>
          <p:cNvSpPr txBox="1">
            <a:spLocks/>
          </p:cNvSpPr>
          <p:nvPr/>
        </p:nvSpPr>
        <p:spPr>
          <a:xfrm>
            <a:off x="1934309" y="2159423"/>
            <a:ext cx="8323381" cy="216552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800" dirty="0">
                <a:solidFill>
                  <a:prstClr val="black">
                    <a:lumMod val="95000"/>
                    <a:lumOff val="5000"/>
                  </a:prstClr>
                </a:solidFill>
              </a:rPr>
              <a:t>Antenna Pattern Plot Manual v0.11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025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0F9B57D-D2F0-88FB-5878-CAB08464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81" y="1438691"/>
            <a:ext cx="7913269" cy="3321558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5FF15A-B6D4-9A52-863C-B2FE1C84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17" y="2966366"/>
            <a:ext cx="2757279" cy="174143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(8)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7787BE-7FBE-D7DB-9BBC-72C87E143C4E}"/>
              </a:ext>
            </a:extLst>
          </p:cNvPr>
          <p:cNvSpPr/>
          <p:nvPr/>
        </p:nvSpPr>
        <p:spPr>
          <a:xfrm>
            <a:off x="1284538" y="3949974"/>
            <a:ext cx="481030" cy="14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FCE77-4171-DE40-C7AE-E8C74D016863}"/>
              </a:ext>
            </a:extLst>
          </p:cNvPr>
          <p:cNvSpPr txBox="1"/>
          <p:nvPr/>
        </p:nvSpPr>
        <p:spPr>
          <a:xfrm>
            <a:off x="1200008" y="3577360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A7570-D607-9A57-D758-788A2B2C1FDA}"/>
              </a:ext>
            </a:extLst>
          </p:cNvPr>
          <p:cNvSpPr txBox="1"/>
          <p:nvPr/>
        </p:nvSpPr>
        <p:spPr>
          <a:xfrm>
            <a:off x="519087" y="4839152"/>
            <a:ext cx="11337553" cy="1224553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'Color'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클릭하면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[3]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같은 다양한 색상이 나타나고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[4]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번호를 기입후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[5] 'Apply'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버튼을 누르면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컬러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이름이 적용된다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[6]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'Gold'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색상을 배경에 적용한 결과이다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98A630-331D-00ED-BF26-D142214778BE}"/>
              </a:ext>
            </a:extLst>
          </p:cNvPr>
          <p:cNvSpPr txBox="1"/>
          <p:nvPr/>
        </p:nvSpPr>
        <p:spPr>
          <a:xfrm>
            <a:off x="2844042" y="353430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</a:t>
            </a:r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CA8241-79A7-0755-9E8B-52ED2E2500EB}"/>
              </a:ext>
            </a:extLst>
          </p:cNvPr>
          <p:cNvSpPr txBox="1"/>
          <p:nvPr/>
        </p:nvSpPr>
        <p:spPr>
          <a:xfrm>
            <a:off x="3635260" y="124751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88FAA3-A248-A0EC-9791-8B76379A8259}"/>
              </a:ext>
            </a:extLst>
          </p:cNvPr>
          <p:cNvSpPr/>
          <p:nvPr/>
        </p:nvSpPr>
        <p:spPr>
          <a:xfrm>
            <a:off x="1785120" y="3949974"/>
            <a:ext cx="418722" cy="1419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1C58D-CF40-9B63-E28E-5DD4EF0B542C}"/>
              </a:ext>
            </a:extLst>
          </p:cNvPr>
          <p:cNvSpPr txBox="1"/>
          <p:nvPr/>
        </p:nvSpPr>
        <p:spPr>
          <a:xfrm>
            <a:off x="1747710" y="358677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AD2E9-2A8E-F21D-8370-7DEFC0926C8F}"/>
              </a:ext>
            </a:extLst>
          </p:cNvPr>
          <p:cNvSpPr/>
          <p:nvPr/>
        </p:nvSpPr>
        <p:spPr>
          <a:xfrm>
            <a:off x="3663628" y="1656303"/>
            <a:ext cx="5043921" cy="310394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5C5DD9-C731-3B0A-F867-D510AEF7959B}"/>
              </a:ext>
            </a:extLst>
          </p:cNvPr>
          <p:cNvSpPr/>
          <p:nvPr/>
        </p:nvSpPr>
        <p:spPr>
          <a:xfrm>
            <a:off x="2910387" y="3949974"/>
            <a:ext cx="352377" cy="1419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60CF4-9731-5487-206B-D765A2D98093}"/>
              </a:ext>
            </a:extLst>
          </p:cNvPr>
          <p:cNvSpPr txBox="1"/>
          <p:nvPr/>
        </p:nvSpPr>
        <p:spPr>
          <a:xfrm>
            <a:off x="3216538" y="353430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[5]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053A16-D077-DF45-1897-1221DD9D484E}"/>
              </a:ext>
            </a:extLst>
          </p:cNvPr>
          <p:cNvSpPr/>
          <p:nvPr/>
        </p:nvSpPr>
        <p:spPr>
          <a:xfrm>
            <a:off x="3291133" y="3949974"/>
            <a:ext cx="298043" cy="14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A50FBF-94EC-7CEC-5666-074D157B81BD}"/>
              </a:ext>
            </a:extLst>
          </p:cNvPr>
          <p:cNvSpPr txBox="1"/>
          <p:nvPr/>
        </p:nvSpPr>
        <p:spPr>
          <a:xfrm>
            <a:off x="8767827" y="2378324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[6] </a:t>
            </a:r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8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0B70CD-67C8-0F95-9D0E-9986A8D9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23" y="1472540"/>
            <a:ext cx="4268907" cy="489886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(9)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74418-520B-02E6-341F-D8892DF79D6B}"/>
              </a:ext>
            </a:extLst>
          </p:cNvPr>
          <p:cNvSpPr txBox="1"/>
          <p:nvPr/>
        </p:nvSpPr>
        <p:spPr>
          <a:xfrm>
            <a:off x="5069868" y="1468349"/>
            <a:ext cx="6891042" cy="4179208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현재 실행중인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PC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Core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개수가 표시되며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여기를 체킹하여 실행하면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Core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모두 이용할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테스트 결과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 Core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이용하여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38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개의 시트를 동시에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PLOTING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했을 때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단일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Core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이용하는 것보다 시간이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1/3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배로 단축되었다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(PC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환경에 따라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Multi Core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적용되지 않을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.)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'Run and Stay'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클릭하여 실행하면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실행이 완료되도 창이 닫히지 않지만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'Run and Exit'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클릭하여 실행하면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실행이 완료되면 창이 닫히면서 프로그램이 종료된다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'Exit'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버튼은 실행 없이 프로그램을 종료시킨다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306D05-897D-1C6E-9457-6CA8A334A1A2}"/>
              </a:ext>
            </a:extLst>
          </p:cNvPr>
          <p:cNvSpPr/>
          <p:nvPr/>
        </p:nvSpPr>
        <p:spPr>
          <a:xfrm>
            <a:off x="969758" y="5852702"/>
            <a:ext cx="2556465" cy="15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2A8CD-80EA-4056-CC09-0FE66C502355}"/>
              </a:ext>
            </a:extLst>
          </p:cNvPr>
          <p:cNvSpPr txBox="1"/>
          <p:nvPr/>
        </p:nvSpPr>
        <p:spPr>
          <a:xfrm>
            <a:off x="886963" y="544223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03DD6F-529B-42C4-9C6E-A603659F833F}"/>
              </a:ext>
            </a:extLst>
          </p:cNvPr>
          <p:cNvSpPr/>
          <p:nvPr/>
        </p:nvSpPr>
        <p:spPr>
          <a:xfrm>
            <a:off x="969759" y="6043893"/>
            <a:ext cx="1265441" cy="18418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48931-89E9-C922-8D0E-D5039B2B30BA}"/>
              </a:ext>
            </a:extLst>
          </p:cNvPr>
          <p:cNvSpPr txBox="1"/>
          <p:nvPr/>
        </p:nvSpPr>
        <p:spPr>
          <a:xfrm>
            <a:off x="860611" y="6169684"/>
            <a:ext cx="445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62012B-FFCF-E8AE-CACD-9486926B663C}"/>
              </a:ext>
            </a:extLst>
          </p:cNvPr>
          <p:cNvSpPr/>
          <p:nvPr/>
        </p:nvSpPr>
        <p:spPr>
          <a:xfrm>
            <a:off x="2365650" y="6016734"/>
            <a:ext cx="1383390" cy="21134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189A55-21B6-2EC8-B414-8ABF9CA62D6F}"/>
              </a:ext>
            </a:extLst>
          </p:cNvPr>
          <p:cNvSpPr/>
          <p:nvPr/>
        </p:nvSpPr>
        <p:spPr>
          <a:xfrm>
            <a:off x="3897343" y="6016734"/>
            <a:ext cx="913941" cy="2184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1DCF14-7DEA-1C10-AA0E-DA597A72AB54}"/>
              </a:ext>
            </a:extLst>
          </p:cNvPr>
          <p:cNvSpPr txBox="1"/>
          <p:nvPr/>
        </p:nvSpPr>
        <p:spPr>
          <a:xfrm>
            <a:off x="2247422" y="6187240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96E718-7F88-D402-4818-89F42D72E767}"/>
              </a:ext>
            </a:extLst>
          </p:cNvPr>
          <p:cNvSpPr txBox="1"/>
          <p:nvPr/>
        </p:nvSpPr>
        <p:spPr>
          <a:xfrm>
            <a:off x="3801649" y="6186741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</a:t>
            </a:r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29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B47D88-576B-4DCE-FF24-9CB248566065}"/>
              </a:ext>
            </a:extLst>
          </p:cNvPr>
          <p:cNvGrpSpPr/>
          <p:nvPr/>
        </p:nvGrpSpPr>
        <p:grpSpPr>
          <a:xfrm>
            <a:off x="794280" y="1433140"/>
            <a:ext cx="7481327" cy="3406012"/>
            <a:chOff x="794280" y="1433140"/>
            <a:chExt cx="7481327" cy="340601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98F824-3855-4899-B520-1E79ADC4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280" y="1433140"/>
              <a:ext cx="7481327" cy="340601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5F1321E-5750-E942-1AE7-B4A4E97A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053" y="1813044"/>
              <a:ext cx="4508282" cy="281645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9B0E6F3-4C5E-A5F1-2F20-7AFFBD86A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902" y="1680345"/>
            <a:ext cx="3262539" cy="94855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(10)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7787BE-7FBE-D7DB-9BBC-72C87E143C4E}"/>
              </a:ext>
            </a:extLst>
          </p:cNvPr>
          <p:cNvSpPr/>
          <p:nvPr/>
        </p:nvSpPr>
        <p:spPr>
          <a:xfrm>
            <a:off x="1178235" y="4228925"/>
            <a:ext cx="2112898" cy="14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FCE77-4171-DE40-C7AE-E8C74D016863}"/>
              </a:ext>
            </a:extLst>
          </p:cNvPr>
          <p:cNvSpPr txBox="1"/>
          <p:nvPr/>
        </p:nvSpPr>
        <p:spPr>
          <a:xfrm>
            <a:off x="1178235" y="3844703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A7570-D607-9A57-D758-788A2B2C1FDA}"/>
              </a:ext>
            </a:extLst>
          </p:cNvPr>
          <p:cNvSpPr txBox="1"/>
          <p:nvPr/>
        </p:nvSpPr>
        <p:spPr>
          <a:xfrm>
            <a:off x="519087" y="4839152"/>
            <a:ext cx="11337553" cy="1670829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Run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이후에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클릭하면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생성된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gif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파일의 목록이 나타난다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파일의 목록은 엑셀파일 이름과 저장 폴더의 값에 의존한다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[1]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선택한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gif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나타난다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'Capture'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클릭하면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회전 중인 파일에서 현재의 프레임을 캡처한다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후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[4] '.'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선택하면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파일이 저장된 폴더가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[5]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같이 열린다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CA8241-79A7-0755-9E8B-52ED2E2500EB}"/>
              </a:ext>
            </a:extLst>
          </p:cNvPr>
          <p:cNvSpPr txBox="1"/>
          <p:nvPr/>
        </p:nvSpPr>
        <p:spPr>
          <a:xfrm>
            <a:off x="3239691" y="3704301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1C58D-CF40-9B63-E28E-5DD4EF0B542C}"/>
              </a:ext>
            </a:extLst>
          </p:cNvPr>
          <p:cNvSpPr txBox="1"/>
          <p:nvPr/>
        </p:nvSpPr>
        <p:spPr>
          <a:xfrm>
            <a:off x="3574322" y="1306850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AD2E9-2A8E-F21D-8370-7DEFC0926C8F}"/>
              </a:ext>
            </a:extLst>
          </p:cNvPr>
          <p:cNvSpPr/>
          <p:nvPr/>
        </p:nvSpPr>
        <p:spPr>
          <a:xfrm>
            <a:off x="3627234" y="1710718"/>
            <a:ext cx="4656687" cy="297859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5C5DD9-C731-3B0A-F867-D510AEF7959B}"/>
              </a:ext>
            </a:extLst>
          </p:cNvPr>
          <p:cNvSpPr/>
          <p:nvPr/>
        </p:nvSpPr>
        <p:spPr>
          <a:xfrm>
            <a:off x="8357916" y="2438400"/>
            <a:ext cx="3262539" cy="1904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C996A-3B9B-102D-1E5E-0EA7F537759D}"/>
              </a:ext>
            </a:extLst>
          </p:cNvPr>
          <p:cNvSpPr/>
          <p:nvPr/>
        </p:nvSpPr>
        <p:spPr>
          <a:xfrm>
            <a:off x="3335291" y="4081409"/>
            <a:ext cx="239031" cy="17027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344214-2D3B-9AC0-596C-EC729A46C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1902" y="3097194"/>
            <a:ext cx="3258885" cy="15802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4374D6-CCFE-6DB4-CD97-D3AD7002CCCE}"/>
              </a:ext>
            </a:extLst>
          </p:cNvPr>
          <p:cNvSpPr txBox="1"/>
          <p:nvPr/>
        </p:nvSpPr>
        <p:spPr>
          <a:xfrm>
            <a:off x="8324561" y="2670185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[5]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014B74-DFE9-54E6-96B2-5656EA417B06}"/>
              </a:ext>
            </a:extLst>
          </p:cNvPr>
          <p:cNvSpPr txBox="1"/>
          <p:nvPr/>
        </p:nvSpPr>
        <p:spPr>
          <a:xfrm>
            <a:off x="8387206" y="1218044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</a:t>
            </a:r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88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B176D5-FBC7-C4DD-A69F-8EDA735F3B74}"/>
              </a:ext>
            </a:extLst>
          </p:cNvPr>
          <p:cNvGrpSpPr/>
          <p:nvPr/>
        </p:nvGrpSpPr>
        <p:grpSpPr>
          <a:xfrm>
            <a:off x="794280" y="1433140"/>
            <a:ext cx="7481327" cy="3406012"/>
            <a:chOff x="794280" y="1433140"/>
            <a:chExt cx="7481327" cy="340601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98F824-3855-4899-B520-1E79ADC4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280" y="1433140"/>
              <a:ext cx="7481327" cy="3406012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1FA5BFD-F9E7-9D8A-E055-5A32998A4D50}"/>
                </a:ext>
              </a:extLst>
            </p:cNvPr>
            <p:cNvGrpSpPr/>
            <p:nvPr/>
          </p:nvGrpSpPr>
          <p:grpSpPr>
            <a:xfrm>
              <a:off x="3652303" y="1777076"/>
              <a:ext cx="4588476" cy="2907951"/>
              <a:chOff x="3652303" y="1777076"/>
              <a:chExt cx="4588476" cy="290795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6D47F0E-6D22-D380-2C3D-51FDF4A57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413" y="1780224"/>
                <a:ext cx="2252685" cy="1407317"/>
              </a:xfrm>
              <a:prstGeom prst="rect">
                <a:avLst/>
              </a:prstGeom>
              <a:solidFill>
                <a:srgbClr val="0000FF"/>
              </a:solidFill>
              <a:ln w="28575">
                <a:noFill/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8010B40-C268-1902-F398-EC224E8D3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1098" y="1777076"/>
                <a:ext cx="2329681" cy="1455419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9925492-D0D8-BC9B-42A6-88AD08178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2303" y="3238662"/>
                <a:ext cx="2252687" cy="1407318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EBDAB6A-B3CE-A271-1F61-14A1D921C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5720" y="3232495"/>
                <a:ext cx="2325059" cy="1452532"/>
              </a:xfrm>
              <a:prstGeom prst="rect">
                <a:avLst/>
              </a:prstGeom>
            </p:spPr>
          </p:pic>
        </p:grp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(11)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7787BE-7FBE-D7DB-9BBC-72C87E143C4E}"/>
              </a:ext>
            </a:extLst>
          </p:cNvPr>
          <p:cNvSpPr/>
          <p:nvPr/>
        </p:nvSpPr>
        <p:spPr>
          <a:xfrm>
            <a:off x="1767515" y="4078326"/>
            <a:ext cx="1067125" cy="139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FCE77-4171-DE40-C7AE-E8C74D016863}"/>
              </a:ext>
            </a:extLst>
          </p:cNvPr>
          <p:cNvSpPr txBox="1"/>
          <p:nvPr/>
        </p:nvSpPr>
        <p:spPr>
          <a:xfrm>
            <a:off x="2270546" y="3685711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A7570-D607-9A57-D758-788A2B2C1FDA}"/>
              </a:ext>
            </a:extLst>
          </p:cNvPr>
          <p:cNvSpPr txBox="1"/>
          <p:nvPr/>
        </p:nvSpPr>
        <p:spPr>
          <a:xfrm>
            <a:off x="519087" y="4839152"/>
            <a:ext cx="11337553" cy="1670829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개의 버튼 중 각각을 클릭하면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[2]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그 값이 표시되고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[3]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gif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파일을 선택하면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값에 해당하는 위치에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gif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파일을 디스플레이 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개로 분할되어 좌측 상단부터 시계 방향으로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221, 222, 224, 223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위치이다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[5]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버튼을 누르면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옵션 기능키와 디스플레이 화면이 사라지면서 초기화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CA8241-79A7-0755-9E8B-52ED2E2500EB}"/>
              </a:ext>
            </a:extLst>
          </p:cNvPr>
          <p:cNvSpPr txBox="1"/>
          <p:nvPr/>
        </p:nvSpPr>
        <p:spPr>
          <a:xfrm>
            <a:off x="2851758" y="3853010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AD2E9-2A8E-F21D-8370-7DEFC0926C8F}"/>
              </a:ext>
            </a:extLst>
          </p:cNvPr>
          <p:cNvSpPr/>
          <p:nvPr/>
        </p:nvSpPr>
        <p:spPr>
          <a:xfrm>
            <a:off x="3627234" y="1710718"/>
            <a:ext cx="4656687" cy="29785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C996A-3B9B-102D-1E5E-0EA7F537759D}"/>
              </a:ext>
            </a:extLst>
          </p:cNvPr>
          <p:cNvSpPr/>
          <p:nvPr/>
        </p:nvSpPr>
        <p:spPr>
          <a:xfrm>
            <a:off x="1242948" y="4241461"/>
            <a:ext cx="2079372" cy="14566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014B74-DFE9-54E6-96B2-5656EA417B06}"/>
              </a:ext>
            </a:extLst>
          </p:cNvPr>
          <p:cNvSpPr txBox="1"/>
          <p:nvPr/>
        </p:nvSpPr>
        <p:spPr>
          <a:xfrm>
            <a:off x="3568731" y="1263520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</a:t>
            </a:r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82E129-AF41-96C8-0394-53F4F5F35C68}"/>
              </a:ext>
            </a:extLst>
          </p:cNvPr>
          <p:cNvSpPr/>
          <p:nvPr/>
        </p:nvSpPr>
        <p:spPr>
          <a:xfrm>
            <a:off x="1251368" y="4078326"/>
            <a:ext cx="481320" cy="1398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A82A0-1505-B2D7-255D-533641CFC7D7}"/>
              </a:ext>
            </a:extLst>
          </p:cNvPr>
          <p:cNvSpPr txBox="1"/>
          <p:nvPr/>
        </p:nvSpPr>
        <p:spPr>
          <a:xfrm>
            <a:off x="1170279" y="3685711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EAF0762-29C5-745C-45D5-0308C185FD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5724" y="1940000"/>
            <a:ext cx="3048000" cy="29527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ABDCF8-D447-AB98-A3B1-B681A04D0E2F}"/>
              </a:ext>
            </a:extLst>
          </p:cNvPr>
          <p:cNvSpPr/>
          <p:nvPr/>
        </p:nvSpPr>
        <p:spPr>
          <a:xfrm>
            <a:off x="9494723" y="1920130"/>
            <a:ext cx="1998681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BEF31-0EE0-AC37-8E83-A37F6EED662C}"/>
              </a:ext>
            </a:extLst>
          </p:cNvPr>
          <p:cNvSpPr txBox="1"/>
          <p:nvPr/>
        </p:nvSpPr>
        <p:spPr>
          <a:xfrm>
            <a:off x="9497029" y="1570668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F53350-1FFB-2236-B081-A52F75BB5A85}"/>
              </a:ext>
            </a:extLst>
          </p:cNvPr>
          <p:cNvSpPr/>
          <p:nvPr/>
        </p:nvSpPr>
        <p:spPr>
          <a:xfrm>
            <a:off x="8477850" y="1953121"/>
            <a:ext cx="1016873" cy="25212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6C11E-A6D3-1229-B5C4-62B39F2CB16C}"/>
              </a:ext>
            </a:extLst>
          </p:cNvPr>
          <p:cNvSpPr txBox="1"/>
          <p:nvPr/>
        </p:nvSpPr>
        <p:spPr>
          <a:xfrm>
            <a:off x="8392614" y="1519028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AD7991-8A0F-7A74-0D0A-9BEF1575B0D8}"/>
              </a:ext>
            </a:extLst>
          </p:cNvPr>
          <p:cNvSpPr/>
          <p:nvPr/>
        </p:nvSpPr>
        <p:spPr>
          <a:xfrm>
            <a:off x="3356490" y="4199630"/>
            <a:ext cx="212241" cy="17728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C5292-ED13-7797-74B1-933E0760FED4}"/>
              </a:ext>
            </a:extLst>
          </p:cNvPr>
          <p:cNvSpPr txBox="1"/>
          <p:nvPr/>
        </p:nvSpPr>
        <p:spPr>
          <a:xfrm>
            <a:off x="3214839" y="3755376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[5] </a:t>
            </a:r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2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2086327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준비물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– Antenna Pattern Plot v0.11.exe,   Antenna Pattern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측정 데이터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(Excel File)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sv-SE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Antenna Pattern Plot v0.11.exe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더블 클릭하여 실행하면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측정 데이터인 엑셀 파일을 선택해야 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 선택을 위한 기본 위치는 실행파일이 위치한 폴더의 위치이다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엑셀 파일을 선택한 후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Antenna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패턴의 그림을 저장할 폴더를 선택한다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저장 폴더의 위치는 추후 수정할 수 있다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4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D84A13-12E4-D725-4998-1F5B5697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51" y="3505078"/>
            <a:ext cx="5054307" cy="2898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56B19D-3B64-F08E-BFAF-F36EFC39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303" y="3505077"/>
            <a:ext cx="5054307" cy="2916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18BC28-9357-2FE2-C2F3-29B368A85D79}"/>
              </a:ext>
            </a:extLst>
          </p:cNvPr>
          <p:cNvSpPr txBox="1">
            <a:spLocks/>
          </p:cNvSpPr>
          <p:nvPr/>
        </p:nvSpPr>
        <p:spPr>
          <a:xfrm>
            <a:off x="1107351" y="3173509"/>
            <a:ext cx="5054306" cy="2554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86411" tIns="43205" rIns="86411" bIns="43205" numCol="1" rtlCol="0">
            <a:noAutofit/>
          </a:bodyPr>
          <a:lstStyle/>
          <a:p>
            <a:pPr fontAlgn="base" latinLnBrk="0">
              <a:spcAft>
                <a:spcPts val="600"/>
              </a:spcAft>
              <a:defRPr/>
            </a:pPr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r>
              <a:rPr lang="ko-KR" altLang="en-US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안테나 방사 패턴 측정 데이터</a:t>
            </a:r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엑셀 파일을 선택한다</a:t>
            </a:r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.)</a:t>
            </a:r>
            <a:endParaRPr lang="en-US" altLang="ko-KR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B23A3-E9F4-37CF-9464-293D83F04C89}"/>
              </a:ext>
            </a:extLst>
          </p:cNvPr>
          <p:cNvSpPr txBox="1">
            <a:spLocks/>
          </p:cNvSpPr>
          <p:nvPr/>
        </p:nvSpPr>
        <p:spPr>
          <a:xfrm>
            <a:off x="6258304" y="3173509"/>
            <a:ext cx="5054306" cy="2554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86411" tIns="43205" rIns="86411" bIns="43205" numCol="1" rtlCol="0">
            <a:noAutofit/>
          </a:bodyPr>
          <a:lstStyle/>
          <a:p>
            <a:pPr fontAlgn="base" latinLnBrk="0">
              <a:spcAft>
                <a:spcPts val="600"/>
              </a:spcAft>
              <a:defRPr/>
            </a:pPr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r>
              <a:rPr lang="ko-KR" altLang="en-US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그림 파일을 저장할 폴더를 지정한다</a:t>
            </a:r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430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74418-520B-02E6-341F-D8892DF79D6B}"/>
              </a:ext>
            </a:extLst>
          </p:cNvPr>
          <p:cNvSpPr txBox="1"/>
          <p:nvPr/>
        </p:nvSpPr>
        <p:spPr>
          <a:xfrm>
            <a:off x="5069868" y="1468349"/>
            <a:ext cx="6891042" cy="1593885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프로그램시 실행시 선택한 엑셀 파일의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path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나타낸다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1) MS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윈도우에서는 폴더의 기본 구분자는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'\', '/'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모두 가능하다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2)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경로의 텍스트를 직접 수정하여 엑셀을 불러올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'Excel'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버튼을 클릭하여 다른 파일을 선택할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48417E-62A8-DFB5-AE0F-EC96BB03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7" y="1468349"/>
            <a:ext cx="4276551" cy="4959611"/>
          </a:xfrm>
          <a:prstGeom prst="rect">
            <a:avLst/>
          </a:prstGeom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306D05-897D-1C6E-9457-6CA8A334A1A2}"/>
              </a:ext>
            </a:extLst>
          </p:cNvPr>
          <p:cNvSpPr/>
          <p:nvPr/>
        </p:nvSpPr>
        <p:spPr>
          <a:xfrm>
            <a:off x="1475715" y="2000816"/>
            <a:ext cx="3069125" cy="244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2A8CD-80EA-4056-CC09-0FE66C502355}"/>
              </a:ext>
            </a:extLst>
          </p:cNvPr>
          <p:cNvSpPr txBox="1"/>
          <p:nvPr/>
        </p:nvSpPr>
        <p:spPr>
          <a:xfrm>
            <a:off x="1383436" y="1549917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B7907-730A-F398-72E1-3C30445413A5}"/>
              </a:ext>
            </a:extLst>
          </p:cNvPr>
          <p:cNvSpPr txBox="1"/>
          <p:nvPr/>
        </p:nvSpPr>
        <p:spPr>
          <a:xfrm>
            <a:off x="4470150" y="1606715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C0FE67-8F7A-EA49-46F7-0771BB71BF62}"/>
              </a:ext>
            </a:extLst>
          </p:cNvPr>
          <p:cNvSpPr/>
          <p:nvPr/>
        </p:nvSpPr>
        <p:spPr>
          <a:xfrm>
            <a:off x="4561438" y="2000816"/>
            <a:ext cx="327434" cy="24444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D29C7B-BF16-70F4-9B07-05AEBD3CA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235" y="3125675"/>
            <a:ext cx="5054307" cy="2898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AC219-CBA7-5985-8F36-54C094B46DEB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(1)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95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(2)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74418-520B-02E6-341F-D8892DF79D6B}"/>
              </a:ext>
            </a:extLst>
          </p:cNvPr>
          <p:cNvSpPr txBox="1"/>
          <p:nvPr/>
        </p:nvSpPr>
        <p:spPr>
          <a:xfrm>
            <a:off x="5069868" y="1468349"/>
            <a:ext cx="6891042" cy="2332548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프로그램시 실행시 선택한 그림 파일의 저장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path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나타낸다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1)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저장 폴더의 경로가 존재하지 않으면 자동으로 생성한다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2) Run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후에는 저장 폴더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'gif', 'png'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폴더가 생성된다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3) Run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실행되지 않더라도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'gif'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폴더가 생성될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이는 다른 설정 과정에서 자동으로 생성된다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'Dir'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버튼을 클릭하여 다른 폴더를 선택할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48417E-62A8-DFB5-AE0F-EC96BB03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7" y="1468349"/>
            <a:ext cx="4276551" cy="4959611"/>
          </a:xfrm>
          <a:prstGeom prst="rect">
            <a:avLst/>
          </a:prstGeom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306D05-897D-1C6E-9457-6CA8A334A1A2}"/>
              </a:ext>
            </a:extLst>
          </p:cNvPr>
          <p:cNvSpPr/>
          <p:nvPr/>
        </p:nvSpPr>
        <p:spPr>
          <a:xfrm>
            <a:off x="1475715" y="2417268"/>
            <a:ext cx="3069125" cy="244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B7907-730A-F398-72E1-3C30445413A5}"/>
              </a:ext>
            </a:extLst>
          </p:cNvPr>
          <p:cNvSpPr txBox="1"/>
          <p:nvPr/>
        </p:nvSpPr>
        <p:spPr>
          <a:xfrm>
            <a:off x="4470150" y="2047936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C0FE67-8F7A-EA49-46F7-0771BB71BF62}"/>
              </a:ext>
            </a:extLst>
          </p:cNvPr>
          <p:cNvSpPr/>
          <p:nvPr/>
        </p:nvSpPr>
        <p:spPr>
          <a:xfrm>
            <a:off x="4561438" y="2417268"/>
            <a:ext cx="327434" cy="24444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19040E-5F0A-F5E2-8B31-89EB2D16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74883"/>
            <a:ext cx="4424786" cy="25530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E8EACD-DAA5-A5DA-3F3C-9CB8D49AD14B}"/>
              </a:ext>
            </a:extLst>
          </p:cNvPr>
          <p:cNvSpPr txBox="1"/>
          <p:nvPr/>
        </p:nvSpPr>
        <p:spPr>
          <a:xfrm>
            <a:off x="1393947" y="204754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0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9BAC2B-CC4A-4576-5716-80C4332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9" y="1466654"/>
            <a:ext cx="4273250" cy="3698208"/>
          </a:xfrm>
          <a:prstGeom prst="rect">
            <a:avLst/>
          </a:prstGeom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(3)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74418-520B-02E6-341F-D8892DF79D6B}"/>
              </a:ext>
            </a:extLst>
          </p:cNvPr>
          <p:cNvSpPr txBox="1"/>
          <p:nvPr/>
        </p:nvSpPr>
        <p:spPr>
          <a:xfrm>
            <a:off x="5069868" y="1468349"/>
            <a:ext cx="6891042" cy="5148704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그림파일을 만들고자 하는 시트의 이름을 기입할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'Sheet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버튼을 클릭하면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[3][4]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나타나고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sheet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선택할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엑셀 파일의 시트를 체크하여 선택할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sheet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목록은 엑셀 파일에서 자동으로 불러온다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'Select All (Except 1</a:t>
            </a:r>
            <a:r>
              <a:rPr lang="en-US" altLang="ko-KR" sz="1600" baseline="300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st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sheet),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'Deselect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All'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클릭하여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전체를 선택하거나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전체를 해제할 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첫 번째 시트는 요약일 가능성이 크기 때문에 분리하였다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'Apply Selection'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클릭하면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선택한 셀을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창 안으로 삽입한다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[5]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전체 선택한 시트를 선택한 경우이다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전체를 선택하여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Run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하더라도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비어있는 시트에 대해서는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gif, png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파일을 성성하지 않는다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7787BE-7FBE-D7DB-9BBC-72C87E143C4E}"/>
              </a:ext>
            </a:extLst>
          </p:cNvPr>
          <p:cNvSpPr/>
          <p:nvPr/>
        </p:nvSpPr>
        <p:spPr>
          <a:xfrm>
            <a:off x="1231276" y="2654120"/>
            <a:ext cx="2231681" cy="183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FCE77-4171-DE40-C7AE-E8C74D016863}"/>
              </a:ext>
            </a:extLst>
          </p:cNvPr>
          <p:cNvSpPr txBox="1"/>
          <p:nvPr/>
        </p:nvSpPr>
        <p:spPr>
          <a:xfrm>
            <a:off x="1107722" y="2243006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060602-ECD0-DAA2-8F1D-91728DF375DC}"/>
              </a:ext>
            </a:extLst>
          </p:cNvPr>
          <p:cNvSpPr txBox="1"/>
          <p:nvPr/>
        </p:nvSpPr>
        <p:spPr>
          <a:xfrm>
            <a:off x="3338951" y="2274277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9A349-CFFD-9563-289F-F6887AF99946}"/>
              </a:ext>
            </a:extLst>
          </p:cNvPr>
          <p:cNvSpPr/>
          <p:nvPr/>
        </p:nvSpPr>
        <p:spPr>
          <a:xfrm>
            <a:off x="3472964" y="2654120"/>
            <a:ext cx="206600" cy="18335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F02F3E-F615-6DDC-8907-8A2B649E2540}"/>
              </a:ext>
            </a:extLst>
          </p:cNvPr>
          <p:cNvSpPr/>
          <p:nvPr/>
        </p:nvSpPr>
        <p:spPr>
          <a:xfrm>
            <a:off x="3757673" y="3193536"/>
            <a:ext cx="1230786" cy="13513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C5E6D-DA05-2A6C-73ED-333CD84DCED9}"/>
              </a:ext>
            </a:extLst>
          </p:cNvPr>
          <p:cNvSpPr txBox="1"/>
          <p:nvPr/>
        </p:nvSpPr>
        <p:spPr>
          <a:xfrm>
            <a:off x="3679563" y="4543532"/>
            <a:ext cx="41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AD879E-6C1C-5510-CB12-A6441D85EED4}"/>
              </a:ext>
            </a:extLst>
          </p:cNvPr>
          <p:cNvSpPr/>
          <p:nvPr/>
        </p:nvSpPr>
        <p:spPr>
          <a:xfrm>
            <a:off x="3757673" y="2686128"/>
            <a:ext cx="993003" cy="47774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E5E3C-D74C-B8C6-2232-53C1C8E2E5E3}"/>
              </a:ext>
            </a:extLst>
          </p:cNvPr>
          <p:cNvSpPr txBox="1"/>
          <p:nvPr/>
        </p:nvSpPr>
        <p:spPr>
          <a:xfrm>
            <a:off x="3757673" y="2276409"/>
            <a:ext cx="41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</a:t>
            </a:r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C1A299-61BD-6D07-873C-BC878B6A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19" y="5672269"/>
            <a:ext cx="4273251" cy="382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6853F5-59EA-FF6A-DB75-AB2B1BF795FC}"/>
              </a:ext>
            </a:extLst>
          </p:cNvPr>
          <p:cNvSpPr txBox="1"/>
          <p:nvPr/>
        </p:nvSpPr>
        <p:spPr>
          <a:xfrm>
            <a:off x="689000" y="523389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[5]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62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(4)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7787BE-7FBE-D7DB-9BBC-72C87E143C4E}"/>
              </a:ext>
            </a:extLst>
          </p:cNvPr>
          <p:cNvSpPr/>
          <p:nvPr/>
        </p:nvSpPr>
        <p:spPr>
          <a:xfrm>
            <a:off x="1231276" y="2643609"/>
            <a:ext cx="2231681" cy="244443"/>
          </a:xfrm>
          <a:prstGeom prst="rect">
            <a:avLst/>
          </a:prstGeom>
          <a:solidFill>
            <a:srgbClr val="FBE5D6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FCE77-4171-DE40-C7AE-E8C74D016863}"/>
              </a:ext>
            </a:extLst>
          </p:cNvPr>
          <p:cNvSpPr txBox="1"/>
          <p:nvPr/>
        </p:nvSpPr>
        <p:spPr>
          <a:xfrm>
            <a:off x="2973889" y="2274277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060602-ECD0-DAA2-8F1D-91728DF375DC}"/>
              </a:ext>
            </a:extLst>
          </p:cNvPr>
          <p:cNvSpPr txBox="1"/>
          <p:nvPr/>
        </p:nvSpPr>
        <p:spPr>
          <a:xfrm>
            <a:off x="3338951" y="2274277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9A349-CFFD-9563-289F-F6887AF99946}"/>
              </a:ext>
            </a:extLst>
          </p:cNvPr>
          <p:cNvSpPr/>
          <p:nvPr/>
        </p:nvSpPr>
        <p:spPr>
          <a:xfrm>
            <a:off x="3472963" y="2643609"/>
            <a:ext cx="248011" cy="244443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F02F3E-F615-6DDC-8907-8A2B649E2540}"/>
              </a:ext>
            </a:extLst>
          </p:cNvPr>
          <p:cNvSpPr/>
          <p:nvPr/>
        </p:nvSpPr>
        <p:spPr>
          <a:xfrm>
            <a:off x="3757673" y="3193536"/>
            <a:ext cx="1230786" cy="1351304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C5E6D-DA05-2A6C-73ED-333CD84DCED9}"/>
              </a:ext>
            </a:extLst>
          </p:cNvPr>
          <p:cNvSpPr txBox="1"/>
          <p:nvPr/>
        </p:nvSpPr>
        <p:spPr>
          <a:xfrm>
            <a:off x="3679563" y="4485519"/>
            <a:ext cx="41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AD879E-6C1C-5510-CB12-A6441D85EED4}"/>
              </a:ext>
            </a:extLst>
          </p:cNvPr>
          <p:cNvSpPr/>
          <p:nvPr/>
        </p:nvSpPr>
        <p:spPr>
          <a:xfrm>
            <a:off x="3757673" y="2643608"/>
            <a:ext cx="1067824" cy="520267"/>
          </a:xfrm>
          <a:prstGeom prst="rect">
            <a:avLst/>
          </a:prstGeom>
          <a:solidFill>
            <a:srgbClr val="7030A0">
              <a:alpha val="2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E5E3C-D74C-B8C6-2232-53C1C8E2E5E3}"/>
              </a:ext>
            </a:extLst>
          </p:cNvPr>
          <p:cNvSpPr txBox="1"/>
          <p:nvPr/>
        </p:nvSpPr>
        <p:spPr>
          <a:xfrm>
            <a:off x="4418333" y="2244615"/>
            <a:ext cx="41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</a:t>
            </a:r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A7570-D607-9A57-D758-788A2B2C1FDA}"/>
              </a:ext>
            </a:extLst>
          </p:cNvPr>
          <p:cNvSpPr txBox="1"/>
          <p:nvPr/>
        </p:nvSpPr>
        <p:spPr>
          <a:xfrm>
            <a:off x="519087" y="4839152"/>
            <a:ext cx="11337553" cy="1670829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'Sheet Checking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클릭하면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같이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'Select sheet'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메뉴 버튼이 생성된다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메뉴 버튼을 클릭하여 시트를 선택할 수 있다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시트를 선택하면 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같이 시트의 내용을 표시한다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1) Column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Row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번호는 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부터 시작하고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Row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번째 줄은 표시되지 않는다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[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주의 필요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</a:t>
            </a:r>
            <a:endParaRPr lang="en-US" altLang="ko-KR" sz="1400" b="1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DC4E56-4E03-9867-EEE7-13AFC3A8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9" y="1463798"/>
            <a:ext cx="4273250" cy="3326365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6A1363-4DD7-8309-B403-411B23CD6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59" y="1457944"/>
            <a:ext cx="5845615" cy="332750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4B08AC-AEEF-D98D-53F9-F20C106B03BC}"/>
              </a:ext>
            </a:extLst>
          </p:cNvPr>
          <p:cNvSpPr/>
          <p:nvPr/>
        </p:nvSpPr>
        <p:spPr>
          <a:xfrm>
            <a:off x="2834888" y="3168502"/>
            <a:ext cx="370039" cy="244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E0D201-3361-4AEF-2BE6-81EFAD29210D}"/>
              </a:ext>
            </a:extLst>
          </p:cNvPr>
          <p:cNvSpPr txBox="1"/>
          <p:nvPr/>
        </p:nvSpPr>
        <p:spPr>
          <a:xfrm>
            <a:off x="2720583" y="2778220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142098-7E39-5ADD-3CE4-B18DC5631CC7}"/>
              </a:ext>
            </a:extLst>
          </p:cNvPr>
          <p:cNvSpPr txBox="1"/>
          <p:nvPr/>
        </p:nvSpPr>
        <p:spPr>
          <a:xfrm>
            <a:off x="3675890" y="1298125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E29F7B-85C1-3723-BE18-4CC5AA2CBE7D}"/>
              </a:ext>
            </a:extLst>
          </p:cNvPr>
          <p:cNvSpPr/>
          <p:nvPr/>
        </p:nvSpPr>
        <p:spPr>
          <a:xfrm>
            <a:off x="3731484" y="1688303"/>
            <a:ext cx="1267485" cy="17495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B75FC4-662C-BD6F-E343-247B0E7C37CA}"/>
              </a:ext>
            </a:extLst>
          </p:cNvPr>
          <p:cNvSpPr/>
          <p:nvPr/>
        </p:nvSpPr>
        <p:spPr>
          <a:xfrm>
            <a:off x="7994224" y="1842232"/>
            <a:ext cx="3041950" cy="27026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A66C31-1896-65C3-BF07-3C5391C04943}"/>
              </a:ext>
            </a:extLst>
          </p:cNvPr>
          <p:cNvSpPr txBox="1"/>
          <p:nvPr/>
        </p:nvSpPr>
        <p:spPr>
          <a:xfrm>
            <a:off x="7907064" y="1324482"/>
            <a:ext cx="41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52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19A8B59-6D6B-500E-2F0B-736AC997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20" y="1468349"/>
            <a:ext cx="5707568" cy="32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(5)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7787BE-7FBE-D7DB-9BBC-72C87E143C4E}"/>
              </a:ext>
            </a:extLst>
          </p:cNvPr>
          <p:cNvSpPr/>
          <p:nvPr/>
        </p:nvSpPr>
        <p:spPr>
          <a:xfrm>
            <a:off x="1201002" y="2876010"/>
            <a:ext cx="2003926" cy="317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FCE77-4171-DE40-C7AE-E8C74D016863}"/>
              </a:ext>
            </a:extLst>
          </p:cNvPr>
          <p:cNvSpPr txBox="1"/>
          <p:nvPr/>
        </p:nvSpPr>
        <p:spPr>
          <a:xfrm>
            <a:off x="1103288" y="2510956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060602-ECD0-DAA2-8F1D-91728DF375DC}"/>
              </a:ext>
            </a:extLst>
          </p:cNvPr>
          <p:cNvSpPr txBox="1"/>
          <p:nvPr/>
        </p:nvSpPr>
        <p:spPr>
          <a:xfrm>
            <a:off x="3828310" y="2906748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F02F3E-F615-6DDC-8907-8A2B649E2540}"/>
              </a:ext>
            </a:extLst>
          </p:cNvPr>
          <p:cNvSpPr/>
          <p:nvPr/>
        </p:nvSpPr>
        <p:spPr>
          <a:xfrm>
            <a:off x="3270471" y="2877615"/>
            <a:ext cx="215113" cy="3159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C5E6D-DA05-2A6C-73ED-333CD84DCED9}"/>
              </a:ext>
            </a:extLst>
          </p:cNvPr>
          <p:cNvSpPr txBox="1"/>
          <p:nvPr/>
        </p:nvSpPr>
        <p:spPr>
          <a:xfrm>
            <a:off x="1119276" y="3449290"/>
            <a:ext cx="402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A7570-D607-9A57-D758-788A2B2C1FDA}"/>
              </a:ext>
            </a:extLst>
          </p:cNvPr>
          <p:cNvSpPr txBox="1"/>
          <p:nvPr/>
        </p:nvSpPr>
        <p:spPr>
          <a:xfrm>
            <a:off x="519087" y="4839152"/>
            <a:ext cx="11337553" cy="1747773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참고하여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[1]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데이터의 영역을 기입한다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실제 엑셀 파일의 행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열 번호는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더한 값이다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간격으로 측정되었고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(50,1) ~ (56,12)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셀 사이에 측정 데이터가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측정 데이터 포함 유무를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체크해줘야 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위 데이터에는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Phi 360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도의 값이 포함되어 있지 않다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.)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'A+15'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클릭하면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간격 측정 설정이 자동으로 적용되고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'A+30'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간격 측정 설정이다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A66C31-1896-65C3-BF07-3C5391C04943}"/>
              </a:ext>
            </a:extLst>
          </p:cNvPr>
          <p:cNvSpPr txBox="1"/>
          <p:nvPr/>
        </p:nvSpPr>
        <p:spPr>
          <a:xfrm>
            <a:off x="10986078" y="1630216"/>
            <a:ext cx="41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60AAA-E56D-10E4-A477-DB5250F1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22" y="2406070"/>
            <a:ext cx="4341947" cy="9215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F3EC01-2203-6309-0CF5-CCC42C35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022" y="1732993"/>
            <a:ext cx="4278457" cy="581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F1BD8E-DAB4-6650-C367-BD2FD3D22DFA}"/>
              </a:ext>
            </a:extLst>
          </p:cNvPr>
          <p:cNvSpPr txBox="1"/>
          <p:nvPr/>
        </p:nvSpPr>
        <p:spPr>
          <a:xfrm>
            <a:off x="6747357" y="161277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96DE80-C440-10A3-01C9-FC48765031E1}"/>
              </a:ext>
            </a:extLst>
          </p:cNvPr>
          <p:cNvSpPr txBox="1"/>
          <p:nvPr/>
        </p:nvSpPr>
        <p:spPr>
          <a:xfrm>
            <a:off x="6747357" y="237475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A33BFA-6FE8-9229-E07A-77D52393B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523" y="4008249"/>
            <a:ext cx="466725" cy="581025"/>
          </a:xfrm>
          <a:prstGeom prst="rect">
            <a:avLst/>
          </a:prstGeom>
          <a:solidFill>
            <a:schemeClr val="accent6"/>
          </a:solidFill>
          <a:ln w="28575">
            <a:solidFill>
              <a:srgbClr val="7030A0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9EC873-F5E6-D4E3-B3DD-E247C623CFEF}"/>
              </a:ext>
            </a:extLst>
          </p:cNvPr>
          <p:cNvSpPr txBox="1"/>
          <p:nvPr/>
        </p:nvSpPr>
        <p:spPr>
          <a:xfrm>
            <a:off x="6778419" y="3406100"/>
            <a:ext cx="41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CE4303-D420-C216-5E2F-629CE9F119A0}"/>
              </a:ext>
            </a:extLst>
          </p:cNvPr>
          <p:cNvSpPr/>
          <p:nvPr/>
        </p:nvSpPr>
        <p:spPr>
          <a:xfrm>
            <a:off x="1190645" y="3256795"/>
            <a:ext cx="1641638" cy="1722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EC14B-B663-ED08-30E0-FCFCEDC5E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523" y="3419644"/>
            <a:ext cx="2819400" cy="42862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ED090F-41F6-9BC8-F33C-F2A719C85231}"/>
              </a:ext>
            </a:extLst>
          </p:cNvPr>
          <p:cNvSpPr txBox="1"/>
          <p:nvPr/>
        </p:nvSpPr>
        <p:spPr>
          <a:xfrm>
            <a:off x="6778419" y="4021980"/>
            <a:ext cx="41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</a:t>
            </a:r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4E3B97-A45D-B9FE-BB56-1E35EF2D196E}"/>
              </a:ext>
            </a:extLst>
          </p:cNvPr>
          <p:cNvSpPr txBox="1"/>
          <p:nvPr/>
        </p:nvSpPr>
        <p:spPr>
          <a:xfrm>
            <a:off x="3195852" y="2503575"/>
            <a:ext cx="41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</a:t>
            </a:r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5934C3-5248-304C-1D7F-379EB13B74D0}"/>
              </a:ext>
            </a:extLst>
          </p:cNvPr>
          <p:cNvSpPr/>
          <p:nvPr/>
        </p:nvSpPr>
        <p:spPr>
          <a:xfrm>
            <a:off x="3936237" y="3315334"/>
            <a:ext cx="2107211" cy="3693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239FA6-D818-54D4-B7F4-D0C4A6DA8051}"/>
              </a:ext>
            </a:extLst>
          </p:cNvPr>
          <p:cNvSpPr/>
          <p:nvPr/>
        </p:nvSpPr>
        <p:spPr>
          <a:xfrm>
            <a:off x="7918189" y="2682401"/>
            <a:ext cx="3517066" cy="57439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3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872605B-D2FD-1328-2BAB-E60F89F7D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39" y="1485374"/>
            <a:ext cx="2848630" cy="32690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049AC3-EBC4-2459-D24D-4333758D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554" y="1666287"/>
            <a:ext cx="3465961" cy="47951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(6)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7787BE-7FBE-D7DB-9BBC-72C87E143C4E}"/>
              </a:ext>
            </a:extLst>
          </p:cNvPr>
          <p:cNvSpPr/>
          <p:nvPr/>
        </p:nvSpPr>
        <p:spPr>
          <a:xfrm>
            <a:off x="1235015" y="3503261"/>
            <a:ext cx="2003926" cy="317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FCE77-4171-DE40-C7AE-E8C74D016863}"/>
              </a:ext>
            </a:extLst>
          </p:cNvPr>
          <p:cNvSpPr txBox="1"/>
          <p:nvPr/>
        </p:nvSpPr>
        <p:spPr>
          <a:xfrm>
            <a:off x="1230333" y="3116517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A7570-D607-9A57-D758-788A2B2C1FDA}"/>
              </a:ext>
            </a:extLst>
          </p:cNvPr>
          <p:cNvSpPr txBox="1"/>
          <p:nvPr/>
        </p:nvSpPr>
        <p:spPr>
          <a:xfrm>
            <a:off x="519087" y="4839152"/>
            <a:ext cx="11337553" cy="1670829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생성할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gif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animation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설정을 나타낸다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'Phi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Move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Step'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은 한 프레임에 몇 도 이동하는지를 나타내며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'Theta View'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어느 각도에서 바라보는지를 나타낸다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또한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Transparency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투명도를 나타낸다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한 프레임에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이동하고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theta 60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도에서의 시야이다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그리고 투명도는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80%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한 프레임에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이동하고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theta 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도에서의 시야이다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그리고 투명도는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(100%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불투명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63CC6C-941A-4B6B-3DCF-133400B99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715" y="1669462"/>
            <a:ext cx="3461013" cy="48116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899F0F-6189-99EC-7E4A-497D95433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43" y="2268048"/>
            <a:ext cx="3879955" cy="2450498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98A630-331D-00ED-BF26-D142214778BE}"/>
              </a:ext>
            </a:extLst>
          </p:cNvPr>
          <p:cNvSpPr txBox="1"/>
          <p:nvPr/>
        </p:nvSpPr>
        <p:spPr>
          <a:xfrm>
            <a:off x="3693715" y="1257311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5F9C19-F27F-8294-4072-F82A03D10C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6" y="2261836"/>
            <a:ext cx="3879956" cy="245049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DCA8241-79A7-0755-9E8B-52ED2E2500EB}"/>
              </a:ext>
            </a:extLst>
          </p:cNvPr>
          <p:cNvSpPr txBox="1"/>
          <p:nvPr/>
        </p:nvSpPr>
        <p:spPr>
          <a:xfrm>
            <a:off x="7694554" y="1257742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29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FBDE87-D653-300B-4473-EF111DFB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82" y="1437998"/>
            <a:ext cx="6378708" cy="3274337"/>
          </a:xfrm>
          <a:prstGeom prst="rect">
            <a:avLst/>
          </a:prstGeom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6CC2DA-1A98-4BAF-821F-AB13B616C34A}"/>
              </a:ext>
            </a:extLst>
          </p:cNvPr>
          <p:cNvSpPr txBox="1">
            <a:spLocks/>
          </p:cNvSpPr>
          <p:nvPr/>
        </p:nvSpPr>
        <p:spPr>
          <a:xfrm>
            <a:off x="434693" y="187366"/>
            <a:ext cx="11637971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95000"/>
                    <a:lumOff val="5000"/>
                  </a:prstClr>
                </a:solidFill>
              </a:rPr>
              <a:t>202205102 Antenna Pattern Plot Manual v0.11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ea typeface="정선동강" panose="020B0503000000000000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EC14-DF39-4FAB-8D82-49FA987AAFF9}"/>
              </a:ext>
            </a:extLst>
          </p:cNvPr>
          <p:cNvSpPr txBox="1"/>
          <p:nvPr/>
        </p:nvSpPr>
        <p:spPr>
          <a:xfrm>
            <a:off x="519087" y="834084"/>
            <a:ext cx="11337553" cy="449212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상세 설명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(7)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A7570-D607-9A57-D758-788A2B2C1FDA}"/>
              </a:ext>
            </a:extLst>
          </p:cNvPr>
          <p:cNvSpPr txBox="1"/>
          <p:nvPr/>
        </p:nvSpPr>
        <p:spPr>
          <a:xfrm>
            <a:off x="519087" y="4839152"/>
            <a:ext cx="11337553" cy="1224553"/>
          </a:xfrm>
          <a:prstGeom prst="rect">
            <a:avLst/>
          </a:prstGeom>
          <a:noFill/>
        </p:spPr>
        <p:txBody>
          <a:bodyPr wrap="square" lIns="86411" tIns="43205" rIns="86411" bIns="43205" numCol="1" rtlCol="0">
            <a:spAutoFit/>
          </a:bodyPr>
          <a:lstStyle/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'Colormap'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클릭하면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[3]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같은 다양한 컬러맵이 나타나고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[4]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번호를 기입후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[5] 'Apply'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버튼을 누르면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컬러맵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이름이 적용된다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597150" lvl="1" indent="-342900" fontAlgn="base" latinLnBrk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[6]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'Blues'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컬러맵을 적용한 결과이다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98A630-331D-00ED-BF26-D142214778BE}"/>
              </a:ext>
            </a:extLst>
          </p:cNvPr>
          <p:cNvSpPr txBox="1"/>
          <p:nvPr/>
        </p:nvSpPr>
        <p:spPr>
          <a:xfrm>
            <a:off x="2844042" y="337134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[4] </a:t>
            </a:r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CA8241-79A7-0755-9E8B-52ED2E2500EB}"/>
              </a:ext>
            </a:extLst>
          </p:cNvPr>
          <p:cNvSpPr txBox="1"/>
          <p:nvPr/>
        </p:nvSpPr>
        <p:spPr>
          <a:xfrm>
            <a:off x="3635260" y="1245168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[3] 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AD2E9-2A8E-F21D-8370-7DEFC0926C8F}"/>
              </a:ext>
            </a:extLst>
          </p:cNvPr>
          <p:cNvSpPr/>
          <p:nvPr/>
        </p:nvSpPr>
        <p:spPr>
          <a:xfrm>
            <a:off x="3635402" y="1660833"/>
            <a:ext cx="3537588" cy="305150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5C5DD9-C731-3B0A-F867-D510AEF7959B}"/>
              </a:ext>
            </a:extLst>
          </p:cNvPr>
          <p:cNvSpPr/>
          <p:nvPr/>
        </p:nvSpPr>
        <p:spPr>
          <a:xfrm>
            <a:off x="2910387" y="3787014"/>
            <a:ext cx="352377" cy="1419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60CF4-9731-5487-206B-D765A2D98093}"/>
              </a:ext>
            </a:extLst>
          </p:cNvPr>
          <p:cNvSpPr txBox="1"/>
          <p:nvPr/>
        </p:nvSpPr>
        <p:spPr>
          <a:xfrm>
            <a:off x="3216538" y="3371349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[5]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053A16-D077-DF45-1897-1221DD9D484E}"/>
              </a:ext>
            </a:extLst>
          </p:cNvPr>
          <p:cNvSpPr/>
          <p:nvPr/>
        </p:nvSpPr>
        <p:spPr>
          <a:xfrm>
            <a:off x="3291133" y="3787014"/>
            <a:ext cx="298043" cy="14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5550BF-D5A0-C6C6-00F0-B0E0D3306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660" y="2018848"/>
            <a:ext cx="4264688" cy="269348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50FBF-94EC-7CEC-5666-074D157B81BD}"/>
              </a:ext>
            </a:extLst>
          </p:cNvPr>
          <p:cNvSpPr txBox="1"/>
          <p:nvPr/>
        </p:nvSpPr>
        <p:spPr>
          <a:xfrm>
            <a:off x="7336267" y="1516901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[6] 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1585CE-A0F6-9996-2C87-A13DCEBD4CC1}"/>
              </a:ext>
            </a:extLst>
          </p:cNvPr>
          <p:cNvSpPr/>
          <p:nvPr/>
        </p:nvSpPr>
        <p:spPr>
          <a:xfrm>
            <a:off x="1284538" y="3760789"/>
            <a:ext cx="481030" cy="14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55C5BE-B397-0CC2-6BD9-E5C600E51CF1}"/>
              </a:ext>
            </a:extLst>
          </p:cNvPr>
          <p:cNvSpPr txBox="1"/>
          <p:nvPr/>
        </p:nvSpPr>
        <p:spPr>
          <a:xfrm>
            <a:off x="1182728" y="3391457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[1] 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ADC4AB-385B-7985-06EE-2B93BE2C9484}"/>
              </a:ext>
            </a:extLst>
          </p:cNvPr>
          <p:cNvSpPr/>
          <p:nvPr/>
        </p:nvSpPr>
        <p:spPr>
          <a:xfrm>
            <a:off x="1785120" y="3760789"/>
            <a:ext cx="418722" cy="1419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0D7FA1-0A17-CD18-E74C-4140862D5361}"/>
              </a:ext>
            </a:extLst>
          </p:cNvPr>
          <p:cNvSpPr txBox="1"/>
          <p:nvPr/>
        </p:nvSpPr>
        <p:spPr>
          <a:xfrm>
            <a:off x="1699764" y="3391457"/>
            <a:ext cx="41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[2] </a:t>
            </a:r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36554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틀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틀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8207</TotalTime>
  <Words>1294</Words>
  <Application>Microsoft Office PowerPoint</Application>
  <PresentationFormat>와이드스크린</PresentationFormat>
  <Paragraphs>128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정선동강</vt:lpstr>
      <vt:lpstr>Calibri</vt:lpstr>
      <vt:lpstr>Corbel</vt:lpstr>
      <vt:lpstr>Wingdings</vt:lpstr>
      <vt:lpstr>Wingdings 2</vt:lpstr>
      <vt:lpstr>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 Sungnam</dc:creator>
  <cp:lastModifiedBy>Sungnam AN</cp:lastModifiedBy>
  <cp:revision>169</cp:revision>
  <cp:lastPrinted>2021-06-01T08:36:51Z</cp:lastPrinted>
  <dcterms:created xsi:type="dcterms:W3CDTF">2020-11-29T12:44:04Z</dcterms:created>
  <dcterms:modified xsi:type="dcterms:W3CDTF">2025-01-04T17:03:39Z</dcterms:modified>
</cp:coreProperties>
</file>